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415" r:id="rId3"/>
    <p:sldId id="419" r:id="rId4"/>
    <p:sldId id="420" r:id="rId5"/>
    <p:sldId id="405" r:id="rId6"/>
    <p:sldId id="421" r:id="rId7"/>
    <p:sldId id="423" r:id="rId8"/>
    <p:sldId id="422" r:id="rId9"/>
    <p:sldId id="408" r:id="rId10"/>
    <p:sldId id="410" r:id="rId11"/>
    <p:sldId id="424" r:id="rId12"/>
    <p:sldId id="426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99"/>
    <a:srgbClr val="CCFF33"/>
    <a:srgbClr val="E4DD7C"/>
    <a:srgbClr val="00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54D0-2E8C-4120-BEAD-4EE2657BF6C4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744B-4C4F-4E21-9D6E-297E7503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263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  <p:extLst>
      <p:ext uri="{BB962C8B-B14F-4D97-AF65-F5344CB8AC3E}">
        <p14:creationId xmlns:p14="http://schemas.microsoft.com/office/powerpoint/2010/main" val="202031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vdic.thivien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479" y="292628"/>
            <a:ext cx="108470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BÀI </a:t>
            </a:r>
            <a:r>
              <a:rPr lang="en-US" sz="2800" b="1" dirty="0" smtClean="0">
                <a:solidFill>
                  <a:srgbClr val="C00000"/>
                </a:solidFill>
              </a:rPr>
              <a:t>17. ĐẤU </a:t>
            </a:r>
            <a:r>
              <a:rPr lang="en-US" sz="2800" b="1" dirty="0">
                <a:solidFill>
                  <a:srgbClr val="C00000"/>
                </a:solidFill>
              </a:rPr>
              <a:t>TRANH </a:t>
            </a:r>
            <a:r>
              <a:rPr lang="en-US" sz="2800" b="1" dirty="0" smtClean="0">
                <a:solidFill>
                  <a:srgbClr val="C00000"/>
                </a:solidFill>
              </a:rPr>
              <a:t>BẢO TỒN </a:t>
            </a:r>
            <a:r>
              <a:rPr lang="en-US" sz="2800" b="1" dirty="0" smtClean="0">
                <a:solidFill>
                  <a:srgbClr val="C00000"/>
                </a:solidFill>
              </a:rPr>
              <a:t>VÀ </a:t>
            </a:r>
            <a:r>
              <a:rPr lang="en-US" sz="2800" b="1" dirty="0">
                <a:solidFill>
                  <a:srgbClr val="C00000"/>
                </a:solidFill>
              </a:rPr>
              <a:t>PHÁT TRIỂN VĂN HOÁ DÂN TỘC THỜI BẮC THUỘC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643" y="1715103"/>
            <a:ext cx="1084706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u="sng" dirty="0" smtClean="0">
                <a:solidFill>
                  <a:srgbClr val="C00000"/>
                </a:solidFill>
              </a:rPr>
              <a:t>Mục tiêu bài học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</a:rPr>
              <a:t>Chỉ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Văn</a:t>
            </a:r>
            <a:r>
              <a:rPr lang="en-US" sz="2400" dirty="0">
                <a:solidFill>
                  <a:srgbClr val="002060"/>
                </a:solidFill>
              </a:rPr>
              <a:t> Lang, </a:t>
            </a:r>
            <a:r>
              <a:rPr lang="en-US" sz="2400" dirty="0" err="1">
                <a:solidFill>
                  <a:srgbClr val="002060"/>
                </a:solidFill>
              </a:rPr>
              <a:t>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được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</a:rPr>
              <a:t>Chỉ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tựu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người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Việt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người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Hán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</a:rPr>
              <a:t>Lý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giải</a:t>
            </a:r>
            <a:r>
              <a:rPr lang="en-US" sz="2400" dirty="0">
                <a:solidFill>
                  <a:srgbClr val="002060"/>
                </a:solidFill>
              </a:rPr>
              <a:t> 3 </a:t>
            </a:r>
            <a:r>
              <a:rPr lang="en-US" sz="2400" dirty="0" err="1">
                <a:solidFill>
                  <a:srgbClr val="002060"/>
                </a:solidFill>
              </a:rPr>
              <a:t>nguyên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khiến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người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Việt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bị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người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Hán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Tục ăn trầu ở châu 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1" y="4372773"/>
            <a:ext cx="2780709" cy="20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o giáo có nguồn gốc từ đâu ? Tìm hiểu về nho gi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9" y="4399462"/>
            <a:ext cx="3079314" cy="21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4372773"/>
            <a:ext cx="2663370" cy="21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8109" y="333752"/>
            <a:ext cx="10428715" cy="68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87" y="1414323"/>
            <a:ext cx="6673755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sẽ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đọc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các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nhận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định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sau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hạn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biết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nó</a:t>
            </a:r>
            <a:r>
              <a:rPr lang="en-US" sz="2600" dirty="0" smtClean="0">
                <a:solidFill>
                  <a:srgbClr val="002060"/>
                </a:solidFill>
              </a:rPr>
              <a:t> ĐÚNG hay SAI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Nếu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chọn</a:t>
            </a:r>
            <a:r>
              <a:rPr lang="en-US" sz="2600" dirty="0" smtClean="0">
                <a:solidFill>
                  <a:srgbClr val="002060"/>
                </a:solidFill>
              </a:rPr>
              <a:t> ĐÚNG, </a:t>
            </a:r>
            <a:r>
              <a:rPr lang="en-US" sz="2600" dirty="0" err="1" smtClean="0">
                <a:solidFill>
                  <a:srgbClr val="002060"/>
                </a:solidFill>
              </a:rPr>
              <a:t>em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giơ</a:t>
            </a:r>
            <a:r>
              <a:rPr lang="en-US" sz="2600" dirty="0" smtClean="0">
                <a:solidFill>
                  <a:srgbClr val="002060"/>
                </a:solidFill>
              </a:rPr>
              <a:t> 1 </a:t>
            </a:r>
            <a:r>
              <a:rPr lang="en-US" sz="2600" dirty="0" err="1" smtClean="0">
                <a:solidFill>
                  <a:srgbClr val="002060"/>
                </a:solidFill>
              </a:rPr>
              <a:t>ngón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tay</a:t>
            </a:r>
            <a:r>
              <a:rPr lang="en-US" sz="2600" dirty="0" smtClean="0">
                <a:solidFill>
                  <a:srgbClr val="002060"/>
                </a:solidFill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</a:rPr>
              <a:t>Nếu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chọn</a:t>
            </a:r>
            <a:r>
              <a:rPr lang="en-US" sz="2600" dirty="0" smtClean="0">
                <a:solidFill>
                  <a:srgbClr val="002060"/>
                </a:solidFill>
              </a:rPr>
              <a:t> SAI, </a:t>
            </a:r>
            <a:r>
              <a:rPr lang="en-US" sz="2600" dirty="0" err="1" smtClean="0">
                <a:solidFill>
                  <a:srgbClr val="002060"/>
                </a:solidFill>
              </a:rPr>
              <a:t>em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giơ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hai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ngón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tay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sẽ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công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bố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đáp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án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nếu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đáp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chọn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bị</a:t>
            </a:r>
            <a:r>
              <a:rPr lang="en-US" sz="2600" dirty="0" smtClean="0">
                <a:solidFill>
                  <a:srgbClr val="002060"/>
                </a:solidFill>
              </a:rPr>
              <a:t> SAI,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sẽ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bị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loại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khỏi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cuộc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trả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các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câu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hỏi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sau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đó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</a:rPr>
              <a:t>Ai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nhiều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đáp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đúng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nhất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chiến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thắng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520" r="14963"/>
          <a:stretch/>
        </p:blipFill>
        <p:spPr>
          <a:xfrm>
            <a:off x="7833814" y="2246727"/>
            <a:ext cx="4012442" cy="1991541"/>
          </a:xfrm>
          <a:prstGeom prst="rect">
            <a:avLst/>
          </a:prstGeom>
        </p:spPr>
      </p:pic>
      <p:pic>
        <p:nvPicPr>
          <p:cNvPr id="1026" name="Picture 2" descr="Free 2 Fingers Cliparts, Download Free 2 Fingers Cliparts png images, Free  ClipArts on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90" y="4307613"/>
            <a:ext cx="760010" cy="14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143" y="4307613"/>
            <a:ext cx="1479219" cy="14792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15449" y="1414323"/>
            <a:ext cx="4127241" cy="7630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</a:rPr>
              <a:t> ĐÚNG hay SAI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880" y="275695"/>
            <a:ext cx="10428715" cy="68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84237"/>
              </p:ext>
            </p:extLst>
          </p:nvPr>
        </p:nvGraphicFramePr>
        <p:xfrm>
          <a:off x="391451" y="1080849"/>
          <a:ext cx="11481235" cy="534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4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STT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Thông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 tin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Đ/S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học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thuốc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nổ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từ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Quốc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thuộc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Thời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thuộc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triều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Phương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được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tự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đất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mình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đã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tiếp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nhiều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tục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tập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Hán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Trong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kỳ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thuộc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Phật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giáo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chưa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xuất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Nam.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học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gốm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có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tráng</a:t>
                      </a:r>
                      <a:r>
                        <a:rPr lang="en-US" sz="2000" baseline="0" dirty="0" smtClean="0"/>
                        <a:t> men </a:t>
                      </a:r>
                      <a:r>
                        <a:rPr lang="en-US" sz="2000" baseline="0" dirty="0" err="1" smtClean="0"/>
                        <a:t>từ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Quốc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Chưa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có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Nam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từng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triều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phương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Thời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thuộc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đã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học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giấy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thủy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Quốc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xã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vẫn</a:t>
                      </a:r>
                      <a:r>
                        <a:rPr lang="en-US" sz="2000" baseline="0" dirty="0" smtClean="0"/>
                        <a:t> do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tự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lý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thuộc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người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hoàn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toàn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tiếng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chữ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tiếp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Luy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Lâu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được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coi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một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tâm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giáo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lớn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dưới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thuộc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6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63363"/>
              </p:ext>
            </p:extLst>
          </p:nvPr>
        </p:nvGraphicFramePr>
        <p:xfrm>
          <a:off x="3848019" y="1458264"/>
          <a:ext cx="8128000" cy="475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5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5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888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smtClean="0">
                          <a:solidFill>
                            <a:srgbClr val="C00000"/>
                          </a:solidFill>
                        </a:rPr>
                        <a:t>STT</a:t>
                      </a:r>
                      <a:endParaRPr lang="en-US" sz="2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err="1" smtClean="0">
                          <a:solidFill>
                            <a:srgbClr val="C00000"/>
                          </a:solidFill>
                        </a:rPr>
                        <a:t>Mục</a:t>
                      </a:r>
                      <a:r>
                        <a:rPr lang="en-US" sz="2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C00000"/>
                          </a:solidFill>
                        </a:rPr>
                        <a:t>tiêu</a:t>
                      </a:r>
                      <a:r>
                        <a:rPr lang="en-US" sz="2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C00000"/>
                          </a:solidFill>
                        </a:rPr>
                        <a:t>bài</a:t>
                      </a:r>
                      <a:r>
                        <a:rPr lang="en-US" sz="2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C00000"/>
                          </a:solidFill>
                        </a:rPr>
                        <a:t>học</a:t>
                      </a:r>
                      <a:endParaRPr lang="en-US" sz="2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013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bản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sắc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hoá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Lang,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Âu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Lạc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gìn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597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smtClean="0"/>
                        <a:t>2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tựu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hoá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Việt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Hán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597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smtClean="0"/>
                        <a:t>3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Lý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giải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3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nguyên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nhân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khiến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Việt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bị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hoá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Hán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7" b="90000" l="0" r="33286"/>
                    </a14:imgEffect>
                  </a14:imgLayer>
                </a14:imgProps>
              </a:ext>
            </a:extLst>
          </a:blip>
          <a:srcRect r="64693"/>
          <a:stretch/>
        </p:blipFill>
        <p:spPr>
          <a:xfrm>
            <a:off x="9385970" y="1519758"/>
            <a:ext cx="633142" cy="714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5714" l="33855" r="65861"/>
                    </a14:imgEffect>
                  </a14:imgLayer>
                </a14:imgProps>
              </a:ext>
            </a:extLst>
          </a:blip>
          <a:srcRect l="33441" r="33265" b="10006"/>
          <a:stretch/>
        </p:blipFill>
        <p:spPr>
          <a:xfrm>
            <a:off x="10300469" y="1478186"/>
            <a:ext cx="626549" cy="674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2143" l="64296" r="98720"/>
                    </a14:imgEffect>
                  </a14:imgLayer>
                </a14:imgProps>
              </a:ext>
            </a:extLst>
          </a:blip>
          <a:srcRect l="65171"/>
          <a:stretch/>
        </p:blipFill>
        <p:spPr>
          <a:xfrm>
            <a:off x="11208375" y="1491834"/>
            <a:ext cx="612628" cy="70058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78642" y="1402483"/>
            <a:ext cx="3343701" cy="230203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7030A0"/>
                </a:solidFill>
              </a:rPr>
              <a:t>Bạn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có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đạt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được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mục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tiêu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học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của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ngày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hôm</a:t>
            </a:r>
            <a:r>
              <a:rPr lang="en-US" sz="2400" i="1" dirty="0" smtClean="0">
                <a:solidFill>
                  <a:srgbClr val="7030A0"/>
                </a:solidFill>
              </a:rPr>
              <a:t> nay?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42" y="4064190"/>
            <a:ext cx="3009900" cy="27757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5974" y="360420"/>
            <a:ext cx="10428715" cy="68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631" y="374695"/>
            <a:ext cx="10428715" cy="68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VẬN DỤNG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179" y="1295829"/>
            <a:ext cx="10863618" cy="46628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hãy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thử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tưởng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tượng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một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dân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Âu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Lạc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lần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đầu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tiên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gặp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gỡ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một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dân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Hán</a:t>
            </a:r>
            <a:r>
              <a:rPr lang="en-US" sz="2600" dirty="0">
                <a:solidFill>
                  <a:srgbClr val="002060"/>
                </a:solidFill>
              </a:rPr>
              <a:t> di </a:t>
            </a:r>
            <a:r>
              <a:rPr lang="en-US" sz="2600" dirty="0" err="1">
                <a:solidFill>
                  <a:srgbClr val="002060"/>
                </a:solidFill>
              </a:rPr>
              <a:t>cư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đến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trở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thành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hàng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xóm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đình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ghi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lại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những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quan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sát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cảm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nhận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cảm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xúc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khi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lần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đầu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tiên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gặp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họ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002060"/>
                </a:solidFill>
              </a:rPr>
              <a:t>Trang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phục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họ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mặc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002060"/>
                </a:solidFill>
              </a:rPr>
              <a:t>Cử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chỉ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họ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chào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hỏi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002060"/>
                </a:solidFill>
              </a:rPr>
              <a:t>Cách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họ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ăn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uống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002060"/>
                </a:solidFill>
              </a:rPr>
              <a:t>Phương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tiện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lại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002060"/>
                </a:solidFill>
              </a:rPr>
              <a:t>Thái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độ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họ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giao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tiếp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….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Đời sống của cư dân Văn Lang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54" y="3616657"/>
            <a:ext cx="4818023" cy="27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720" y="344986"/>
            <a:ext cx="9853683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KHỞI ĐỘNG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" y="1626801"/>
            <a:ext cx="5238750" cy="422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sử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dụng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từ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điển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Hán</a:t>
            </a:r>
            <a:r>
              <a:rPr lang="en-US" sz="2600" dirty="0" smtClean="0">
                <a:solidFill>
                  <a:srgbClr val="002060"/>
                </a:solidFill>
              </a:rPr>
              <a:t> – </a:t>
            </a:r>
            <a:r>
              <a:rPr lang="en-US" sz="2600" dirty="0" err="1" smtClean="0">
                <a:solidFill>
                  <a:srgbClr val="002060"/>
                </a:solidFill>
              </a:rPr>
              <a:t>Việt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theo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đường</a:t>
            </a:r>
            <a:r>
              <a:rPr lang="en-US" sz="2600" dirty="0" smtClean="0">
                <a:solidFill>
                  <a:srgbClr val="002060"/>
                </a:solidFill>
              </a:rPr>
              <a:t> link </a:t>
            </a:r>
            <a:r>
              <a:rPr lang="en-US" sz="2800" dirty="0">
                <a:solidFill>
                  <a:srgbClr val="002060"/>
                </a:solidFill>
                <a:hlinkClick r:id="rId2"/>
              </a:rPr>
              <a:t>https://hvdic.thivien.net/</a:t>
            </a: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Tra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cứu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xem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viết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như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thế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nào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bằng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tiếng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Hán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Tên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tiếng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nghĩa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gì</a:t>
            </a:r>
            <a:r>
              <a:rPr lang="en-US" sz="2600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bao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nhiêu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lớp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thuần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Việt</a:t>
            </a:r>
            <a:r>
              <a:rPr lang="en-US" sz="2600" dirty="0" smtClean="0">
                <a:solidFill>
                  <a:srgbClr val="002060"/>
                </a:solidFill>
              </a:rPr>
              <a:t>?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3032994"/>
            <a:ext cx="5567362" cy="104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4100107"/>
            <a:ext cx="5434012" cy="1444282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8252559" y="1583316"/>
            <a:ext cx="3620353" cy="931283"/>
          </a:xfrm>
          <a:prstGeom prst="borderCallout1">
            <a:avLst>
              <a:gd name="adj1" fmla="val 50000"/>
              <a:gd name="adj2" fmla="val -966"/>
              <a:gd name="adj3" fmla="val 158246"/>
              <a:gd name="adj4" fmla="val -2262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Truy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vào</a:t>
            </a:r>
            <a:r>
              <a:rPr lang="en-US" sz="2400" dirty="0" smtClean="0">
                <a:solidFill>
                  <a:srgbClr val="002060"/>
                </a:solidFill>
              </a:rPr>
              <a:t> website: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://hvdic.thivien.net/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8385909" y="5851688"/>
            <a:ext cx="3620353" cy="740181"/>
          </a:xfrm>
          <a:prstGeom prst="borderCallout1">
            <a:avLst>
              <a:gd name="adj1" fmla="val 50000"/>
              <a:gd name="adj2" fmla="val -966"/>
              <a:gd name="adj3" fmla="val -161228"/>
              <a:gd name="adj4" fmla="val -2149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Điền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tên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“</a:t>
            </a:r>
            <a:r>
              <a:rPr lang="en-US" sz="2400" dirty="0" err="1" smtClean="0">
                <a:solidFill>
                  <a:srgbClr val="002060"/>
                </a:solidFill>
              </a:rPr>
              <a:t>Tra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cứu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Hán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Việt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5720" y="304042"/>
            <a:ext cx="9853683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Đấu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tồn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văn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hóa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tộc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1364775"/>
            <a:ext cx="111911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rgbClr val="002060"/>
                </a:solidFill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dân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tộc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cũng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giống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</a:rPr>
              <a:t> ta, </a:t>
            </a:r>
            <a:r>
              <a:rPr lang="en-US" sz="2400" dirty="0" err="1" smtClean="0">
                <a:solidFill>
                  <a:srgbClr val="002060"/>
                </a:solidFill>
              </a:rPr>
              <a:t>khi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</a:rPr>
              <a:t> ta </a:t>
            </a:r>
            <a:r>
              <a:rPr lang="en-US" sz="2400" dirty="0" err="1" smtClean="0">
                <a:solidFill>
                  <a:srgbClr val="002060"/>
                </a:solidFill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xúc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mới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cộng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mới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</a:rPr>
              <a:t> ta </a:t>
            </a:r>
            <a:r>
              <a:rPr lang="en-US" sz="2400" dirty="0" err="1" smtClean="0">
                <a:solidFill>
                  <a:srgbClr val="002060"/>
                </a:solidFill>
              </a:rPr>
              <a:t>vừa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nét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cũng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chịu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hưởng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 err="1" smtClean="0">
                <a:solidFill>
                  <a:srgbClr val="C00000"/>
                </a:solidFill>
              </a:rPr>
              <a:t>Nhiệm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vụ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 smtClean="0">
                <a:solidFill>
                  <a:srgbClr val="002060"/>
                </a:solidFill>
              </a:rPr>
              <a:t>“</a:t>
            </a:r>
            <a:r>
              <a:rPr lang="en-US" sz="2400" i="1" dirty="0" err="1" smtClean="0">
                <a:solidFill>
                  <a:srgbClr val="002060"/>
                </a:solidFill>
              </a:rPr>
              <a:t>Hãy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nhớ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lại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điểm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trước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khi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bạn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bắt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đầu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vào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lớp</a:t>
            </a:r>
            <a:r>
              <a:rPr lang="en-US" sz="2400" i="1" dirty="0" smtClean="0">
                <a:solidFill>
                  <a:srgbClr val="002060"/>
                </a:solidFill>
              </a:rPr>
              <a:t> 6 </a:t>
            </a:r>
            <a:r>
              <a:rPr lang="en-US" sz="2400" i="1" dirty="0" err="1" smtClean="0">
                <a:solidFill>
                  <a:srgbClr val="002060"/>
                </a:solidFill>
              </a:rPr>
              <a:t>và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điểm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hiện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tại</a:t>
            </a:r>
            <a:r>
              <a:rPr lang="en-US" sz="2400" i="1" dirty="0" smtClean="0">
                <a:solidFill>
                  <a:srgbClr val="002060"/>
                </a:solidFill>
              </a:rPr>
              <a:t>. </a:t>
            </a:r>
            <a:r>
              <a:rPr lang="en-US" sz="2400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yếu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tố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nào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là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bản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sắc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của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riêng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bạn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yếu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tố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nào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bạn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đã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tiếp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từ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các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bạn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trong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lớp</a:t>
            </a:r>
            <a:r>
              <a:rPr lang="en-US" sz="2400" i="1" dirty="0" smtClean="0">
                <a:solidFill>
                  <a:srgbClr val="002060"/>
                </a:solidFill>
              </a:rPr>
              <a:t>”.</a:t>
            </a:r>
            <a:endParaRPr lang="en-US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42547"/>
              </p:ext>
            </p:extLst>
          </p:nvPr>
        </p:nvGraphicFramePr>
        <p:xfrm>
          <a:off x="1254834" y="4281731"/>
          <a:ext cx="10155454" cy="236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7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8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Bản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của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riêng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tôi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Tiếp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thu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từ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học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và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các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bạn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59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83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1947" y="454167"/>
            <a:ext cx="9853683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Suy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ngẫm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866" y="1583141"/>
            <a:ext cx="681023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dirty="0" err="1" smtClean="0">
                <a:solidFill>
                  <a:srgbClr val="C00000"/>
                </a:solidFill>
              </a:rPr>
              <a:t>Nhiệm</a:t>
            </a:r>
            <a:r>
              <a:rPr lang="en-US" sz="2600" b="1" i="1" u="sng" dirty="0" smtClean="0">
                <a:solidFill>
                  <a:srgbClr val="C00000"/>
                </a:solidFill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vụ</a:t>
            </a:r>
            <a:r>
              <a:rPr lang="en-US" sz="2600" b="1" i="1" u="sng" dirty="0" smtClean="0">
                <a:solidFill>
                  <a:srgbClr val="C00000"/>
                </a:solidFill>
              </a:rPr>
              <a:t>: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Làm</a:t>
            </a:r>
            <a:r>
              <a:rPr lang="en-US" sz="2600" b="1" i="1" u="sng" dirty="0" smtClean="0">
                <a:solidFill>
                  <a:srgbClr val="C00000"/>
                </a:solidFill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việc</a:t>
            </a:r>
            <a:r>
              <a:rPr lang="en-US" sz="2600" b="1" i="1" u="sng" dirty="0" smtClean="0">
                <a:solidFill>
                  <a:srgbClr val="C00000"/>
                </a:solidFill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theo</a:t>
            </a:r>
            <a:r>
              <a:rPr lang="en-US" sz="2600" b="1" i="1" u="sng" dirty="0" smtClean="0">
                <a:solidFill>
                  <a:srgbClr val="C00000"/>
                </a:solidFill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cặp</a:t>
            </a:r>
            <a:r>
              <a:rPr lang="en-US" sz="2600" b="1" i="1" u="sng" dirty="0" smtClean="0">
                <a:solidFill>
                  <a:srgbClr val="C00000"/>
                </a:solidFill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đôi</a:t>
            </a:r>
            <a:endParaRPr lang="en-US" sz="2600" b="1" i="1" u="sng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thử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suy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ngẫm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xem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lý</a:t>
            </a:r>
            <a:r>
              <a:rPr lang="en-US" sz="2600" dirty="0" smtClean="0">
                <a:solidFill>
                  <a:srgbClr val="002060"/>
                </a:solidFill>
              </a:rPr>
              <a:t> do </a:t>
            </a:r>
            <a:r>
              <a:rPr lang="en-US" sz="2600" dirty="0" err="1" smtClean="0">
                <a:solidFill>
                  <a:srgbClr val="002060"/>
                </a:solidFill>
              </a:rPr>
              <a:t>gì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khiến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vẫn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giữ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những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yếu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tố</a:t>
            </a:r>
            <a:r>
              <a:rPr lang="en-US" sz="2600" dirty="0" smtClean="0">
                <a:solidFill>
                  <a:srgbClr val="002060"/>
                </a:solidFill>
              </a:rPr>
              <a:t> “</a:t>
            </a:r>
            <a:r>
              <a:rPr lang="en-US" sz="2600" dirty="0" err="1" smtClean="0">
                <a:solidFill>
                  <a:srgbClr val="002060"/>
                </a:solidFill>
              </a:rPr>
              <a:t>bản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sắc</a:t>
            </a:r>
            <a:r>
              <a:rPr lang="en-US" sz="2600" dirty="0" smtClean="0">
                <a:solidFill>
                  <a:srgbClr val="002060"/>
                </a:solidFill>
              </a:rPr>
              <a:t>” </a:t>
            </a:r>
            <a:r>
              <a:rPr lang="en-US" sz="2600" dirty="0" err="1" smtClean="0">
                <a:solidFill>
                  <a:srgbClr val="002060"/>
                </a:solidFill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riêng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mình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những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lý</a:t>
            </a:r>
            <a:r>
              <a:rPr lang="en-US" sz="2600" dirty="0" smtClean="0">
                <a:solidFill>
                  <a:srgbClr val="002060"/>
                </a:solidFill>
              </a:rPr>
              <a:t> do </a:t>
            </a:r>
            <a:r>
              <a:rPr lang="en-US" sz="2600" dirty="0" err="1" smtClean="0">
                <a:solidFill>
                  <a:srgbClr val="002060"/>
                </a:solidFill>
              </a:rPr>
              <a:t>gì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khiến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sự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thay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đổi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</a:rPr>
              <a:t>Theo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sự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thay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đổi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nào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tốt</a:t>
            </a:r>
            <a:r>
              <a:rPr lang="en-US" sz="2600" dirty="0" smtClean="0">
                <a:solidFill>
                  <a:srgbClr val="002060"/>
                </a:solidFill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</a:rPr>
              <a:t>tích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cực</a:t>
            </a:r>
            <a:r>
              <a:rPr lang="en-US" sz="2600" dirty="0" smtClean="0">
                <a:solidFill>
                  <a:srgbClr val="002060"/>
                </a:solidFill>
              </a:rPr>
              <a:t>) </a:t>
            </a:r>
            <a:r>
              <a:rPr lang="en-US" sz="2600" dirty="0" err="1" smtClean="0">
                <a:solidFill>
                  <a:srgbClr val="002060"/>
                </a:solidFill>
              </a:rPr>
              <a:t>và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sự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thay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đổi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nào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tốt</a:t>
            </a:r>
            <a:r>
              <a:rPr lang="en-US" sz="2600" dirty="0" smtClean="0">
                <a:solidFill>
                  <a:srgbClr val="002060"/>
                </a:solidFill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</a:rPr>
              <a:t>hạn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chế</a:t>
            </a:r>
            <a:r>
              <a:rPr lang="en-US" sz="2600" dirty="0" smtClean="0">
                <a:solidFill>
                  <a:srgbClr val="002060"/>
                </a:solidFill>
              </a:rPr>
              <a:t>)?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49" y="1583141"/>
            <a:ext cx="3714750" cy="50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2306" y="1602738"/>
            <a:ext cx="1060451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600" b="1" i="1" u="sng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quán</a:t>
            </a: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giáo</a:t>
            </a:r>
            <a:endParaRPr lang="en-US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06" y="416543"/>
            <a:ext cx="9853683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hiểu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hưởng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văn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hóa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Hán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591" y="3215060"/>
            <a:ext cx="2382941" cy="34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5267"/>
              </p:ext>
            </p:extLst>
          </p:nvPr>
        </p:nvGraphicFramePr>
        <p:xfrm>
          <a:off x="443346" y="1494175"/>
          <a:ext cx="7815283" cy="501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5611">
                  <a:extLst>
                    <a:ext uri="{9D8B030D-6E8A-4147-A177-3AD203B41FA5}">
                      <a16:colId xmlns="" xmlns:a16="http://schemas.microsoft.com/office/drawing/2014/main" val="2744531979"/>
                    </a:ext>
                  </a:extLst>
                </a:gridCol>
                <a:gridCol w="4149672">
                  <a:extLst>
                    <a:ext uri="{9D8B030D-6E8A-4147-A177-3AD203B41FA5}">
                      <a16:colId xmlns="" xmlns:a16="http://schemas.microsoft.com/office/drawing/2014/main" val="3917123951"/>
                    </a:ext>
                  </a:extLst>
                </a:gridCol>
              </a:tblGrid>
              <a:tr h="552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Bản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sắc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Tiếp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thu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Hán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9430289"/>
                  </a:ext>
                </a:extLst>
              </a:tr>
              <a:tr h="214454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trầu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xăm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nhuộm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Gói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giầy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sàn</a:t>
                      </a:r>
                      <a:endParaRPr lang="en-US" sz="26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6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táng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thuyền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trệt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thậm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</a:t>
                      </a:r>
                      <a:endParaRPr lang="en-US" sz="26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táng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chôn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8422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3180" y="412966"/>
            <a:ext cx="7559333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tục</a:t>
            </a:r>
            <a:r>
              <a:rPr lang="en-US" sz="2800" b="1" i="1" dirty="0" smtClean="0">
                <a:solidFill>
                  <a:srgbClr val="C00000"/>
                </a:solidFill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tập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quán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08" y="4122882"/>
            <a:ext cx="3227584" cy="2332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08" y="290285"/>
            <a:ext cx="3079005" cy="33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3943" y="2083825"/>
          <a:ext cx="7172811" cy="3819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919">
                  <a:extLst>
                    <a:ext uri="{9D8B030D-6E8A-4147-A177-3AD203B41FA5}">
                      <a16:colId xmlns="" xmlns:a16="http://schemas.microsoft.com/office/drawing/2014/main" val="2744531979"/>
                    </a:ext>
                  </a:extLst>
                </a:gridCol>
                <a:gridCol w="3468892">
                  <a:extLst>
                    <a:ext uri="{9D8B030D-6E8A-4147-A177-3AD203B41FA5}">
                      <a16:colId xmlns="" xmlns:a16="http://schemas.microsoft.com/office/drawing/2014/main" val="3917123951"/>
                    </a:ext>
                  </a:extLst>
                </a:gridCol>
              </a:tblGrid>
              <a:tr h="617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Bản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sắc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Tiếp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thu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Hán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9430289"/>
                  </a:ext>
                </a:extLst>
              </a:tr>
              <a:tr h="214454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Thờ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cúng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tổ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tiên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Thờ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anh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hùng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dân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tộc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Thờ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vị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thần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hiện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tượng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tự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mưa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gió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sấm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chớp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Đạo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Nho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Đạo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Phật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Đạo</a:t>
                      </a: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2060"/>
                          </a:solidFill>
                          <a:effectLst/>
                        </a:rPr>
                        <a:t>giáo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842258"/>
                  </a:ext>
                </a:extLst>
              </a:tr>
            </a:tbl>
          </a:graphicData>
        </a:graphic>
      </p:graphicFrame>
      <p:pic>
        <p:nvPicPr>
          <p:cNvPr id="6146" name="Picture 2" descr="Chùa Dâu - Chùa Phật Giá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89" y="3838108"/>
            <a:ext cx="3514473" cy="23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6212" y="6376840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Dâu</a:t>
            </a:r>
            <a:r>
              <a:rPr lang="en-US" dirty="0" smtClean="0"/>
              <a:t> –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endParaRPr lang="en-US" dirty="0"/>
          </a:p>
        </p:txBody>
      </p:sp>
      <p:pic>
        <p:nvPicPr>
          <p:cNvPr id="6148" name="Picture 4" descr="Sĩ Nhiếp có phải là ông tổ ngành giáo dục Việt Nam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24" y="680540"/>
            <a:ext cx="3646226" cy="233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32286" y="3197199"/>
            <a:ext cx="308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Đền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 </a:t>
            </a:r>
            <a:r>
              <a:rPr lang="en-US" dirty="0" err="1" smtClean="0"/>
              <a:t>Nhiếp</a:t>
            </a:r>
            <a:r>
              <a:rPr lang="en-US" dirty="0" smtClean="0"/>
              <a:t> –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3943" y="775606"/>
            <a:ext cx="7083396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C00000"/>
                </a:solidFill>
              </a:rPr>
              <a:t>Tôn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giáo</a:t>
            </a:r>
            <a:r>
              <a:rPr lang="en-US" sz="2800" b="1" i="1" dirty="0" smtClean="0">
                <a:solidFill>
                  <a:srgbClr val="C00000"/>
                </a:solidFill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tín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ngưỡng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49690"/>
              </p:ext>
            </p:extLst>
          </p:nvPr>
        </p:nvGraphicFramePr>
        <p:xfrm>
          <a:off x="449412" y="1618758"/>
          <a:ext cx="7325371" cy="4688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0384">
                  <a:extLst>
                    <a:ext uri="{9D8B030D-6E8A-4147-A177-3AD203B41FA5}">
                      <a16:colId xmlns="" xmlns:a16="http://schemas.microsoft.com/office/drawing/2014/main" val="2744531979"/>
                    </a:ext>
                  </a:extLst>
                </a:gridCol>
                <a:gridCol w="3964987">
                  <a:extLst>
                    <a:ext uri="{9D8B030D-6E8A-4147-A177-3AD203B41FA5}">
                      <a16:colId xmlns="" xmlns:a16="http://schemas.microsoft.com/office/drawing/2014/main" val="3917123951"/>
                    </a:ext>
                  </a:extLst>
                </a:gridCol>
              </a:tblGrid>
              <a:tr h="617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Bản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sắc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Tiếp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thu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2060"/>
                          </a:solidFill>
                          <a:effectLst/>
                        </a:rPr>
                        <a:t>Hán</a:t>
                      </a:r>
                      <a:endParaRPr lang="en-US" sz="2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9430289"/>
                  </a:ext>
                </a:extLst>
              </a:tr>
              <a:tr h="21445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gốm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gốm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 (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gốm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8422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4914" y="477340"/>
            <a:ext cx="7083396" cy="76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C00000"/>
                </a:solidFill>
              </a:rPr>
              <a:t>Khoa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học</a:t>
            </a:r>
            <a:r>
              <a:rPr lang="en-US" sz="2800" b="1" i="1" dirty="0" smtClean="0">
                <a:solidFill>
                  <a:srgbClr val="C00000"/>
                </a:solidFill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kĩ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thuật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8" name="Picture 6" descr="https://tiasang.com.vn/Portals/0/Luy%20lau%20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72" y="4202454"/>
            <a:ext cx="3751512" cy="20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54320" y="6249161"/>
            <a:ext cx="327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Luy</a:t>
            </a:r>
            <a:r>
              <a:rPr lang="en-US" dirty="0" smtClean="0"/>
              <a:t> </a:t>
            </a:r>
            <a:r>
              <a:rPr lang="en-US" dirty="0" err="1" smtClean="0"/>
              <a:t>Lâu</a:t>
            </a:r>
            <a:r>
              <a:rPr lang="en-US" dirty="0" smtClean="0"/>
              <a:t> (</a:t>
            </a:r>
            <a:r>
              <a:rPr lang="en-US" dirty="0" err="1" smtClean="0"/>
              <a:t>thời</a:t>
            </a:r>
            <a:r>
              <a:rPr lang="en-US" dirty="0" smtClean="0"/>
              <a:t> TK I - III)</a:t>
            </a:r>
            <a:endParaRPr lang="en-US" dirty="0"/>
          </a:p>
        </p:txBody>
      </p:sp>
      <p:pic>
        <p:nvPicPr>
          <p:cNvPr id="10" name="Picture 2" descr="219. Hoa văn trang trí trên đồ gốm Phùng Nguyên – Lược Sử Tộ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20" y="289834"/>
            <a:ext cx="3273224" cy="32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02653" y="3616711"/>
            <a:ext cx="17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566" y="1323470"/>
            <a:ext cx="11353800" cy="133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guyên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Hán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ý,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tảng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,…)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án Vũ Đế - Vị hoàng đế vĩ đại nhất của triều đại nhà Hán - Tâm Hồn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0" y="2909151"/>
            <a:ext cx="4344824" cy="34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ự thật có bao nhiêu đời vua Hùng? Giỗ tổ 10/3 là giỗ vị vua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8201"/>
            <a:ext cx="4267200" cy="34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98078" y="4362450"/>
            <a:ext cx="1402772" cy="1295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109" y="333752"/>
            <a:ext cx="10428715" cy="68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THẢO LUẬN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5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1109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</cp:lastModifiedBy>
  <cp:revision>232</cp:revision>
  <dcterms:created xsi:type="dcterms:W3CDTF">2021-03-31T01:27:07Z</dcterms:created>
  <dcterms:modified xsi:type="dcterms:W3CDTF">2022-06-25T09:06:17Z</dcterms:modified>
</cp:coreProperties>
</file>